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2" r:id="rId3"/>
    <p:sldId id="303" r:id="rId4"/>
    <p:sldId id="277" r:id="rId5"/>
    <p:sldId id="301" r:id="rId6"/>
    <p:sldId id="295" r:id="rId7"/>
    <p:sldId id="304" r:id="rId8"/>
    <p:sldId id="305" r:id="rId9"/>
    <p:sldId id="306" r:id="rId10"/>
    <p:sldId id="307" r:id="rId11"/>
    <p:sldId id="308" r:id="rId12"/>
    <p:sldId id="309" r:id="rId13"/>
    <p:sldId id="298" r:id="rId14"/>
    <p:sldId id="299" r:id="rId15"/>
    <p:sldId id="318" r:id="rId16"/>
    <p:sldId id="310" r:id="rId17"/>
    <p:sldId id="311" r:id="rId18"/>
    <p:sldId id="320" r:id="rId19"/>
    <p:sldId id="321" r:id="rId20"/>
    <p:sldId id="314" r:id="rId21"/>
    <p:sldId id="313" r:id="rId22"/>
    <p:sldId id="316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fld id="{3A2F30F0-46AE-4988-9EA0-4F70E16B3ED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5880" y="2387603"/>
            <a:ext cx="7772400" cy="1470025"/>
          </a:xfrm>
        </p:spPr>
        <p:txBody>
          <a:bodyPr/>
          <a:lstStyle/>
          <a:p>
            <a:r>
              <a:rPr lang="en-US" b="1" dirty="0" smtClean="0"/>
              <a:t>OOP: Encapsulation ,Abstraction &amp; Polymorphism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52"/>
            <a:ext cx="374879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214554"/>
            <a:ext cx="7072362" cy="453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8824" y="2347913"/>
            <a:ext cx="6576431" cy="315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method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974871"/>
            <a:ext cx="6858048" cy="1311253"/>
          </a:xfrm>
        </p:spPr>
        <p:txBody>
          <a:bodyPr/>
          <a:lstStyle/>
          <a:p>
            <a:r>
              <a:rPr lang="en-US" sz="2800" b="1" i="1" dirty="0" smtClean="0"/>
              <a:t>Note</a:t>
            </a:r>
            <a:r>
              <a:rPr lang="en-US" sz="2800" dirty="0" smtClean="0"/>
              <a:t> : </a:t>
            </a:r>
            <a:r>
              <a:rPr lang="en-US" sz="2400" dirty="0" smtClean="0"/>
              <a:t>Static</a:t>
            </a:r>
            <a:r>
              <a:rPr lang="en-US" sz="2800" b="1" dirty="0" smtClean="0"/>
              <a:t> </a:t>
            </a:r>
            <a:r>
              <a:rPr lang="en-US" sz="2400" dirty="0" smtClean="0"/>
              <a:t>Methods</a:t>
            </a:r>
            <a:r>
              <a:rPr lang="en-US" sz="2800" b="1" dirty="0" smtClean="0"/>
              <a:t> </a:t>
            </a:r>
            <a:r>
              <a:rPr lang="en-US" sz="2400" dirty="0" smtClean="0"/>
              <a:t>Cannot</a:t>
            </a:r>
            <a:r>
              <a:rPr lang="en-US" sz="2800" b="1" dirty="0" smtClean="0"/>
              <a:t> </a:t>
            </a:r>
            <a:r>
              <a:rPr lang="en-US" sz="2400" dirty="0" smtClean="0"/>
              <a:t>Access</a:t>
            </a:r>
            <a:r>
              <a:rPr lang="en-US" sz="2800" b="1" dirty="0" smtClean="0"/>
              <a:t> </a:t>
            </a:r>
            <a:r>
              <a:rPr lang="en-US" sz="2400" dirty="0" smtClean="0"/>
              <a:t>Non-Static</a:t>
            </a:r>
            <a:r>
              <a:rPr lang="en-US" sz="2800" b="1" dirty="0" smtClean="0"/>
              <a:t> </a:t>
            </a:r>
            <a:r>
              <a:rPr lang="en-US" sz="2400" dirty="0" smtClean="0"/>
              <a:t>Variables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method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313" y="3305180"/>
            <a:ext cx="4998576" cy="226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642926"/>
            <a:ext cx="6572296" cy="1143000"/>
          </a:xfrm>
        </p:spPr>
        <p:txBody>
          <a:bodyPr/>
          <a:lstStyle/>
          <a:p>
            <a:r>
              <a:rPr lang="en-US" b="1" dirty="0" smtClean="0"/>
              <a:t>The</a:t>
            </a:r>
            <a:r>
              <a:rPr lang="en-US" sz="3200" b="1" i="1" dirty="0" smtClean="0"/>
              <a:t> </a:t>
            </a:r>
            <a:r>
              <a:rPr lang="en-US" b="1" dirty="0" smtClean="0"/>
              <a:t>rules</a:t>
            </a:r>
            <a:r>
              <a:rPr lang="en-US" sz="3200" b="1" i="1" dirty="0" smtClean="0"/>
              <a:t> </a:t>
            </a:r>
            <a:r>
              <a:rPr lang="en-US" b="1" dirty="0" smtClean="0"/>
              <a:t>for</a:t>
            </a:r>
            <a:r>
              <a:rPr lang="en-US" sz="3200" b="1" i="1" dirty="0" smtClean="0"/>
              <a:t> </a:t>
            </a:r>
            <a:r>
              <a:rPr lang="en-US" b="1" dirty="0" smtClean="0"/>
              <a:t>overriding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2117747"/>
            <a:ext cx="6972320" cy="3811583"/>
          </a:xfrm>
        </p:spPr>
        <p:txBody>
          <a:bodyPr/>
          <a:lstStyle/>
          <a:p>
            <a:pPr lvl="0"/>
            <a:r>
              <a:rPr lang="en-US" sz="2000" dirty="0" smtClean="0"/>
              <a:t>The argument list must exactly match that of the overridden method. </a:t>
            </a:r>
            <a:r>
              <a:rPr lang="en-US" sz="2000" b="1" i="1" dirty="0" smtClean="0"/>
              <a:t>(If they don't match, you can end up with an overloaded).</a:t>
            </a:r>
            <a:endParaRPr lang="en-GB" sz="2000" b="1" i="1" dirty="0" smtClean="0"/>
          </a:p>
          <a:p>
            <a:pPr lvl="0"/>
            <a:r>
              <a:rPr lang="en-US" sz="2000" dirty="0" smtClean="0"/>
              <a:t>The return type must be the same as, the return type declared in the original overridden method in the </a:t>
            </a:r>
            <a:r>
              <a:rPr lang="en-US" sz="2000" dirty="0" err="1" smtClean="0"/>
              <a:t>superclass</a:t>
            </a:r>
            <a:r>
              <a:rPr lang="en-US" sz="2000" dirty="0" smtClean="0"/>
              <a:t>. </a:t>
            </a:r>
            <a:endParaRPr lang="en-GB" sz="2000" dirty="0" smtClean="0"/>
          </a:p>
          <a:p>
            <a:pPr lvl="0"/>
            <a:r>
              <a:rPr lang="en-US" sz="2000" dirty="0" smtClean="0"/>
              <a:t>The access level can't be more restrictive than the overridden method's.</a:t>
            </a:r>
            <a:endParaRPr lang="en-GB" sz="2000" dirty="0" smtClean="0"/>
          </a:p>
          <a:p>
            <a:pPr lvl="0"/>
            <a:r>
              <a:rPr lang="en-US" sz="2000" dirty="0" smtClean="0"/>
              <a:t>The access level CAN be less restrictive than that of the overridden method.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642926"/>
            <a:ext cx="6572296" cy="1143000"/>
          </a:xfrm>
        </p:spPr>
        <p:txBody>
          <a:bodyPr/>
          <a:lstStyle/>
          <a:p>
            <a:r>
              <a:rPr lang="en-US" b="1" dirty="0" smtClean="0"/>
              <a:t>The</a:t>
            </a:r>
            <a:r>
              <a:rPr lang="en-US" sz="3200" b="1" i="1" dirty="0" smtClean="0"/>
              <a:t> </a:t>
            </a:r>
            <a:r>
              <a:rPr lang="en-US" b="1" dirty="0" smtClean="0"/>
              <a:t>rules</a:t>
            </a:r>
            <a:r>
              <a:rPr lang="en-US" sz="3200" b="1" i="1" dirty="0" smtClean="0"/>
              <a:t> </a:t>
            </a:r>
            <a:r>
              <a:rPr lang="en-US" b="1" dirty="0" smtClean="0"/>
              <a:t>for</a:t>
            </a:r>
            <a:r>
              <a:rPr lang="en-US" sz="3200" b="1" i="1" dirty="0" smtClean="0"/>
              <a:t> </a:t>
            </a:r>
            <a:r>
              <a:rPr lang="en-US" b="1" dirty="0" smtClean="0"/>
              <a:t>overriding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2260623"/>
            <a:ext cx="6972320" cy="3525831"/>
          </a:xfrm>
        </p:spPr>
        <p:txBody>
          <a:bodyPr/>
          <a:lstStyle/>
          <a:p>
            <a:pPr lvl="0"/>
            <a:r>
              <a:rPr lang="en-US" sz="2400" smtClean="0"/>
              <a:t>You </a:t>
            </a:r>
            <a:r>
              <a:rPr lang="en-US" sz="2400" dirty="0" smtClean="0"/>
              <a:t>cannot override a method marked final.</a:t>
            </a:r>
            <a:endParaRPr lang="en-GB" sz="2400" dirty="0" smtClean="0"/>
          </a:p>
          <a:p>
            <a:pPr lvl="0"/>
            <a:r>
              <a:rPr lang="en-US" sz="2400" dirty="0" smtClean="0"/>
              <a:t>You cannot override a method marked static. </a:t>
            </a:r>
            <a:endParaRPr lang="en-GB" sz="2400" dirty="0" smtClean="0"/>
          </a:p>
          <a:p>
            <a:r>
              <a:rPr lang="en-US" sz="2400" dirty="0" smtClean="0"/>
              <a:t>If a method can't be inherited, you cannot override it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Polymorphism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28794" y="2285992"/>
            <a:ext cx="67866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Polymorphism : </a:t>
            </a:r>
            <a:r>
              <a:rPr lang="en-US" sz="2400" dirty="0" smtClean="0"/>
              <a:t> is the ability of an object to take on many forms.</a:t>
            </a:r>
          </a:p>
          <a:p>
            <a:r>
              <a:rPr lang="en-US" sz="2400" b="1" i="1" dirty="0" smtClean="0"/>
              <a:t>The most common use of polymorphism in OOP occurs when</a:t>
            </a:r>
          </a:p>
          <a:p>
            <a:pPr marL="401638" lvl="1" indent="-225425">
              <a:buFont typeface="Arial" pitchFamily="34" charset="0"/>
              <a:buChar char="•"/>
            </a:pPr>
            <a:r>
              <a:rPr lang="en-US" sz="2400" dirty="0" smtClean="0"/>
              <a:t> parent class reference is used to refer to a child class object.</a:t>
            </a:r>
          </a:p>
          <a:p>
            <a:endParaRPr lang="en-US" dirty="0" smtClean="0"/>
          </a:p>
          <a:p>
            <a:pPr marL="573088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Animal{} </a:t>
            </a:r>
          </a:p>
          <a:p>
            <a:pPr marL="573088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Deer </a:t>
            </a:r>
            <a:r>
              <a:rPr lang="en-US" b="1" dirty="0" smtClean="0"/>
              <a:t>extends</a:t>
            </a:r>
            <a:r>
              <a:rPr lang="en-US" dirty="0" smtClean="0"/>
              <a:t> Animal {}</a:t>
            </a:r>
          </a:p>
          <a:p>
            <a:pPr marL="573088"/>
            <a:endParaRPr lang="en-US" dirty="0" smtClean="0"/>
          </a:p>
          <a:p>
            <a:pPr marL="573088"/>
            <a:r>
              <a:rPr lang="en-US" dirty="0" smtClean="0"/>
              <a:t>Deer d = </a:t>
            </a:r>
            <a:r>
              <a:rPr lang="en-US" b="1" dirty="0" smtClean="0"/>
              <a:t>new</a:t>
            </a:r>
            <a:r>
              <a:rPr lang="en-US" dirty="0" smtClean="0"/>
              <a:t> Deer(); </a:t>
            </a:r>
          </a:p>
          <a:p>
            <a:pPr marL="573088"/>
            <a:r>
              <a:rPr lang="en-US" dirty="0" smtClean="0"/>
              <a:t>Animal a = d;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Polymorphism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3115" y="1714488"/>
            <a:ext cx="4814901" cy="140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143248"/>
            <a:ext cx="4729173" cy="252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Polymorphism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5429288" cy="286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643182"/>
            <a:ext cx="200026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357454" y="4729001"/>
            <a:ext cx="6286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/>
              <a:t>Note :</a:t>
            </a:r>
            <a:r>
              <a:rPr lang="en-US" sz="2000" dirty="0" smtClean="0"/>
              <a:t>The method can  invoke any method of </a:t>
            </a:r>
            <a:r>
              <a:rPr lang="en-US" sz="2000" dirty="0" err="1" smtClean="0"/>
              <a:t>GameShape</a:t>
            </a:r>
            <a:r>
              <a:rPr lang="en-US" sz="2000" dirty="0" smtClean="0"/>
              <a:t>, without any concern for the actual runtime class type of the object passed to the method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Polymorphism benefits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928794" y="2285992"/>
            <a:ext cx="6786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Allow </a:t>
            </a:r>
            <a:r>
              <a:rPr lang="en-US" sz="2800" i="1" dirty="0" smtClean="0"/>
              <a:t>extensibility</a:t>
            </a:r>
          </a:p>
          <a:p>
            <a:r>
              <a:rPr lang="en-US" sz="2800" b="1" dirty="0" smtClean="0"/>
              <a:t>Allow</a:t>
            </a:r>
            <a:r>
              <a:rPr lang="en-US" sz="2400" b="1" dirty="0" smtClean="0"/>
              <a:t>  </a:t>
            </a:r>
            <a:r>
              <a:rPr lang="en-US" sz="2400" dirty="0" smtClean="0"/>
              <a:t>Simplicity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and dynamic binding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571604" y="2155820"/>
            <a:ext cx="71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Static binding</a:t>
            </a:r>
            <a:r>
              <a:rPr lang="en-US" sz="2400" dirty="0" smtClean="0"/>
              <a:t>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400" dirty="0" smtClean="0"/>
              <a:t>Which Method will be invocated will be determined at compile time.</a:t>
            </a:r>
          </a:p>
          <a:p>
            <a:pPr marL="177800" indent="-177800"/>
            <a:r>
              <a:rPr lang="en-US" sz="2400" b="1" i="1" dirty="0" smtClean="0"/>
              <a:t>Dynamic binding</a:t>
            </a:r>
            <a:r>
              <a:rPr lang="en-US" sz="2400" dirty="0" smtClean="0"/>
              <a:t>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400" dirty="0" smtClean="0"/>
              <a:t> Which Method will be invocated will be determined </a:t>
            </a:r>
            <a:r>
              <a:rPr lang="en-US" sz="2400" smtClean="0"/>
              <a:t>at runtime </a:t>
            </a:r>
            <a:r>
              <a:rPr lang="en-US" sz="2400" dirty="0" smtClean="0"/>
              <a:t>time.</a:t>
            </a:r>
          </a:p>
          <a:p>
            <a:pPr marL="177800" indent="-177800"/>
            <a:endParaRPr lang="en-US" sz="2400" dirty="0" smtClean="0"/>
          </a:p>
          <a:p>
            <a:pPr marL="177800" indent="-177800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862" y="571488"/>
            <a:ext cx="6324600" cy="1143000"/>
          </a:xfrm>
        </p:spPr>
        <p:txBody>
          <a:bodyPr/>
          <a:lstStyle/>
          <a:p>
            <a:r>
              <a:rPr lang="en-US" b="1" dirty="0" smtClean="0"/>
              <a:t>What is Encapsulation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89185"/>
            <a:ext cx="7010400" cy="3883021"/>
          </a:xfrm>
        </p:spPr>
        <p:txBody>
          <a:bodyPr/>
          <a:lstStyle/>
          <a:p>
            <a:r>
              <a:rPr lang="en-US" sz="2400" dirty="0" smtClean="0"/>
              <a:t>Described as a protective barrier that prevents the code and data being randomly accessed by other code defined outside the class.</a:t>
            </a:r>
          </a:p>
          <a:p>
            <a:r>
              <a:rPr lang="en-US" sz="2400" dirty="0" smtClean="0"/>
              <a:t>Is the technique of making the fields in a class private and providing access to the fields via public methods.</a:t>
            </a:r>
          </a:p>
          <a:p>
            <a:r>
              <a:rPr lang="en-US" sz="2400" dirty="0" smtClean="0"/>
              <a:t>Is also referred to as data hiding.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and dynamic binding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1" y="2085985"/>
            <a:ext cx="6786609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500298" y="4941902"/>
            <a:ext cx="621510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What happen when I make thing like this?</a:t>
            </a:r>
            <a:endParaRPr lang="en-US" sz="2400" dirty="0" smtClean="0"/>
          </a:p>
          <a:p>
            <a:r>
              <a:rPr lang="en-US" dirty="0" smtClean="0"/>
              <a:t>Animal a=</a:t>
            </a:r>
            <a:r>
              <a:rPr lang="en-US" b="1" dirty="0" smtClean="0"/>
              <a:t>new</a:t>
            </a:r>
            <a:r>
              <a:rPr lang="en-US" dirty="0" smtClean="0"/>
              <a:t> Horse();</a:t>
            </a:r>
          </a:p>
          <a:p>
            <a:r>
              <a:rPr lang="en-US" dirty="0" smtClean="0"/>
              <a:t>a.eat();//will call which one</a:t>
            </a:r>
          </a:p>
          <a:p>
            <a:r>
              <a:rPr lang="en-US" dirty="0" err="1" smtClean="0"/>
              <a:t>a.buck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and dynamic binding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571604" y="2155820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Note</a:t>
            </a:r>
            <a:r>
              <a:rPr lang="en-US" sz="2400" dirty="0" smtClean="0"/>
              <a:t> 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400" dirty="0" smtClean="0"/>
              <a:t>Method invocations allowed by the compiler are based solely on the declared type of the reference, regardless of the object type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400" dirty="0" smtClean="0"/>
              <a:t>Which overridden version of the method to call (in other words, from which class in the inheritance tree) is decided at runtime based on object type</a:t>
            </a:r>
          </a:p>
          <a:p>
            <a:pPr marL="177800" indent="-177800">
              <a:buFont typeface="Arial" pitchFamily="34" charset="0"/>
              <a:buChar char="•"/>
            </a:pPr>
            <a:endParaRPr lang="en-US" sz="2400" dirty="0" smtClean="0"/>
          </a:p>
          <a:p>
            <a:pPr marL="177800" indent="-177800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and dynamic binding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9" y="2285992"/>
            <a:ext cx="657229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786322"/>
            <a:ext cx="55054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loud Callout 5"/>
          <p:cNvSpPr/>
          <p:nvPr/>
        </p:nvSpPr>
        <p:spPr bwMode="auto">
          <a:xfrm>
            <a:off x="7072330" y="4071942"/>
            <a:ext cx="1500198" cy="785818"/>
          </a:xfrm>
          <a:prstGeom prst="cloudCallout">
            <a:avLst>
              <a:gd name="adj1" fmla="val -42667"/>
              <a:gd name="adj2" fmla="val 694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Compiler error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95600"/>
            <a:ext cx="6324600" cy="1143000"/>
          </a:xfrm>
        </p:spPr>
        <p:txBody>
          <a:bodyPr/>
          <a:lstStyle/>
          <a:p>
            <a:r>
              <a:rPr lang="en-US" b="1" dirty="0" smtClean="0"/>
              <a:t>Thank</a:t>
            </a:r>
            <a:r>
              <a:rPr lang="en-US" dirty="0" smtClean="0"/>
              <a:t> </a:t>
            </a:r>
            <a:r>
              <a:rPr lang="en-US" b="1" dirty="0" smtClean="0"/>
              <a:t>You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6324600" cy="1143000"/>
          </a:xfrm>
        </p:spPr>
        <p:txBody>
          <a:bodyPr/>
          <a:lstStyle/>
          <a:p>
            <a:r>
              <a:rPr lang="en-US" b="1" dirty="0" smtClean="0"/>
              <a:t>Benefit of Encapsulation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89185"/>
            <a:ext cx="7010400" cy="3525831"/>
          </a:xfrm>
        </p:spPr>
        <p:txBody>
          <a:bodyPr/>
          <a:lstStyle/>
          <a:p>
            <a:r>
              <a:rPr lang="en-US" sz="2400" dirty="0" smtClean="0"/>
              <a:t>The fields of a class can be made read-only or write-only.</a:t>
            </a:r>
          </a:p>
          <a:p>
            <a:r>
              <a:rPr lang="en-US" sz="2400" dirty="0" smtClean="0"/>
              <a:t>A class can have total control over what is stored in its fields.</a:t>
            </a:r>
          </a:p>
          <a:p>
            <a:r>
              <a:rPr lang="en-US" sz="2400" dirty="0" smtClean="0"/>
              <a:t>The users of a class do not know how the class stores its data. A class can change the data type of a field, and users of the class do not need to change any of their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714364"/>
            <a:ext cx="7000924" cy="1143000"/>
          </a:xfrm>
        </p:spPr>
        <p:txBody>
          <a:bodyPr/>
          <a:lstStyle/>
          <a:p>
            <a:r>
              <a:rPr lang="en-US" b="1" dirty="0" smtClean="0"/>
              <a:t>Implement Encapsulation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76400" y="2117747"/>
            <a:ext cx="7010400" cy="2525699"/>
          </a:xfrm>
        </p:spPr>
        <p:txBody>
          <a:bodyPr/>
          <a:lstStyle/>
          <a:p>
            <a:r>
              <a:rPr lang="en-US" sz="2400" dirty="0" smtClean="0"/>
              <a:t>Keep instance variables </a:t>
            </a:r>
            <a:r>
              <a:rPr lang="en-US" sz="2400" b="1" dirty="0" smtClean="0"/>
              <a:t>private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Make </a:t>
            </a:r>
            <a:r>
              <a:rPr lang="en-US" sz="2400" b="1" dirty="0" smtClean="0"/>
              <a:t>public </a:t>
            </a:r>
            <a:r>
              <a:rPr lang="en-US" sz="2400" b="1" dirty="0" err="1" smtClean="0"/>
              <a:t>accessor</a:t>
            </a:r>
            <a:r>
              <a:rPr lang="en-US" sz="2400" dirty="0" smtClean="0"/>
              <a:t> methods.</a:t>
            </a:r>
          </a:p>
          <a:p>
            <a:r>
              <a:rPr lang="en-US" sz="2400" dirty="0" smtClean="0"/>
              <a:t>For the methods, use the JavaBeans naming convention of set&lt;</a:t>
            </a:r>
            <a:r>
              <a:rPr lang="en-US" sz="2400" dirty="0" err="1" smtClean="0"/>
              <a:t>someProperty</a:t>
            </a:r>
            <a:r>
              <a:rPr lang="en-US" sz="2400" dirty="0" smtClean="0"/>
              <a:t>&gt; and get&lt;</a:t>
            </a:r>
            <a:r>
              <a:rPr lang="en-US" sz="2400" dirty="0" err="1" smtClean="0"/>
              <a:t>someProperty</a:t>
            </a:r>
            <a:r>
              <a:rPr lang="en-US" sz="2400" dirty="0" smtClean="0"/>
              <a:t>&gt;.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642926"/>
            <a:ext cx="8229600" cy="1143000"/>
          </a:xfrm>
        </p:spPr>
        <p:txBody>
          <a:bodyPr/>
          <a:lstStyle/>
          <a:p>
            <a:r>
              <a:rPr lang="en-US" b="1" dirty="0" smtClean="0"/>
              <a:t>Implement Encapsulation</a:t>
            </a:r>
            <a:endParaRPr lang="en-US" b="1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6786610" cy="427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5500702"/>
            <a:ext cx="509848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42918"/>
            <a:ext cx="6553200" cy="1143000"/>
          </a:xfrm>
        </p:spPr>
        <p:txBody>
          <a:bodyPr/>
          <a:lstStyle/>
          <a:p>
            <a:r>
              <a:rPr lang="en-US" b="1" dirty="0" smtClean="0"/>
              <a:t>Abstraction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00266"/>
            <a:ext cx="7010400" cy="3829064"/>
          </a:xfrm>
        </p:spPr>
        <p:txBody>
          <a:bodyPr/>
          <a:lstStyle/>
          <a:p>
            <a:pPr lvl="0"/>
            <a:r>
              <a:rPr lang="en-US" sz="2400" dirty="0" smtClean="0"/>
              <a:t>Is to hide actual implementation of an object from the external world that would use the object.</a:t>
            </a:r>
          </a:p>
          <a:p>
            <a:pPr lvl="0"/>
            <a:r>
              <a:rPr lang="en-US" sz="2400" dirty="0" smtClean="0"/>
              <a:t>Implementation hiding.</a:t>
            </a:r>
          </a:p>
          <a:p>
            <a:pPr lvl="0"/>
            <a:r>
              <a:rPr lang="en-US" sz="2400" dirty="0" smtClean="0"/>
              <a:t>Ex : stack , queue.</a:t>
            </a:r>
          </a:p>
        </p:txBody>
      </p:sp>
    </p:spTree>
    <p:extLst>
      <p:ext uri="{BB962C8B-B14F-4D97-AF65-F5344CB8AC3E}">
        <p14:creationId xmlns="" xmlns:p14="http://schemas.microsoft.com/office/powerpoint/2010/main" val="407909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smtClean="0"/>
              <a:t>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143116"/>
            <a:ext cx="6900882" cy="3983047"/>
          </a:xfrm>
        </p:spPr>
        <p:txBody>
          <a:bodyPr/>
          <a:lstStyle/>
          <a:p>
            <a:r>
              <a:rPr lang="en-US" sz="2400" b="1" dirty="0" smtClean="0"/>
              <a:t>Final</a:t>
            </a:r>
            <a:r>
              <a:rPr lang="en-US" sz="2400" dirty="0" smtClean="0"/>
              <a:t> variable can be assigned only once.</a:t>
            </a:r>
          </a:p>
          <a:p>
            <a:r>
              <a:rPr lang="en-US" sz="2400" b="1" dirty="0" smtClean="0"/>
              <a:t>Final</a:t>
            </a:r>
            <a:r>
              <a:rPr lang="en-US" sz="2400" dirty="0" smtClean="0"/>
              <a:t> variable that is not initialized must be initialized in the constructors.</a:t>
            </a:r>
          </a:p>
          <a:p>
            <a:r>
              <a:rPr lang="en-US" sz="2400" b="1" dirty="0" smtClean="0"/>
              <a:t>Final</a:t>
            </a:r>
            <a:r>
              <a:rPr lang="en-US" sz="2400" dirty="0" smtClean="0"/>
              <a:t> methods cannot be </a:t>
            </a:r>
            <a:r>
              <a:rPr lang="en-US" sz="2400" smtClean="0"/>
              <a:t>overridden.</a:t>
            </a:r>
            <a:endParaRPr lang="en-US" sz="2400" dirty="0" smtClean="0"/>
          </a:p>
          <a:p>
            <a:r>
              <a:rPr lang="en-US" sz="2400" b="1" dirty="0" smtClean="0"/>
              <a:t>Final</a:t>
            </a:r>
            <a:r>
              <a:rPr lang="en-US" sz="2400" dirty="0" smtClean="0"/>
              <a:t> classes cannot be extended. Restricting inheritance!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smtClean="0"/>
              <a:t>keyword cont,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214554"/>
            <a:ext cx="5786478" cy="358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143116"/>
            <a:ext cx="6900882" cy="3983047"/>
          </a:xfrm>
        </p:spPr>
        <p:txBody>
          <a:bodyPr/>
          <a:lstStyle/>
          <a:p>
            <a:r>
              <a:rPr lang="en-US" b="1" dirty="0" smtClean="0"/>
              <a:t>Static </a:t>
            </a:r>
            <a:r>
              <a:rPr lang="en-US" sz="2800" dirty="0" smtClean="0"/>
              <a:t> means one per class.</a:t>
            </a:r>
          </a:p>
          <a:p>
            <a:r>
              <a:rPr lang="en-US" b="1" dirty="0" smtClean="0"/>
              <a:t>Static</a:t>
            </a:r>
            <a:r>
              <a:rPr lang="en-US" sz="2800" dirty="0" smtClean="0"/>
              <a:t> variable is called a “class variable”.</a:t>
            </a:r>
          </a:p>
          <a:p>
            <a:pPr lvl="1"/>
            <a:r>
              <a:rPr lang="en-US" sz="2400" dirty="0" smtClean="0"/>
              <a:t>All instances share the same copy of the variable. </a:t>
            </a:r>
          </a:p>
          <a:p>
            <a:pPr lvl="1"/>
            <a:r>
              <a:rPr lang="en-US" sz="2400" dirty="0" smtClean="0"/>
              <a:t>A class variable can be accessed directly with the class, without the need to create a instance</a:t>
            </a:r>
          </a:p>
          <a:p>
            <a:r>
              <a:rPr lang="en-US" b="1" dirty="0" smtClean="0"/>
              <a:t>Static</a:t>
            </a:r>
            <a:r>
              <a:rPr lang="en-US" sz="2800" dirty="0" smtClean="0"/>
              <a:t> method can be used without having to create a object first.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FC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BFCI</Template>
  <TotalTime>984</TotalTime>
  <Words>629</Words>
  <Application>Microsoft Office PowerPoint</Application>
  <PresentationFormat>On-screen Show (4:3)</PresentationFormat>
  <Paragraphs>75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BFCI</vt:lpstr>
      <vt:lpstr>OOP: Encapsulation ,Abstraction &amp; Polymorphism</vt:lpstr>
      <vt:lpstr>What is Encapsulation</vt:lpstr>
      <vt:lpstr>Benefit of Encapsulation</vt:lpstr>
      <vt:lpstr>Implement Encapsulation</vt:lpstr>
      <vt:lpstr>Implement Encapsulation</vt:lpstr>
      <vt:lpstr>Abstraction </vt:lpstr>
      <vt:lpstr>Final keyword</vt:lpstr>
      <vt:lpstr>Final keyword cont,</vt:lpstr>
      <vt:lpstr>Static keyword</vt:lpstr>
      <vt:lpstr>Slide 10</vt:lpstr>
      <vt:lpstr>Static method</vt:lpstr>
      <vt:lpstr>Static method</vt:lpstr>
      <vt:lpstr>The rules for overriding</vt:lpstr>
      <vt:lpstr>The rules for overriding</vt:lpstr>
      <vt:lpstr>Polymorphism </vt:lpstr>
      <vt:lpstr>Polymorphism </vt:lpstr>
      <vt:lpstr>Polymorphism </vt:lpstr>
      <vt:lpstr>Polymorphism benefits</vt:lpstr>
      <vt:lpstr>Static and dynamic binding</vt:lpstr>
      <vt:lpstr>Static and dynamic binding</vt:lpstr>
      <vt:lpstr>Static and dynamic binding</vt:lpstr>
      <vt:lpstr>Static and dynamic binding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OOP: Inheritance</dc:title>
  <dc:creator>lamiaa</dc:creator>
  <cp:lastModifiedBy>Mostafa</cp:lastModifiedBy>
  <cp:revision>138</cp:revision>
  <dcterms:created xsi:type="dcterms:W3CDTF">2010-04-18T19:31:39Z</dcterms:created>
  <dcterms:modified xsi:type="dcterms:W3CDTF">2011-03-30T00:14:36Z</dcterms:modified>
</cp:coreProperties>
</file>